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8" r:id="rId3"/>
    <p:sldId id="295" r:id="rId4"/>
    <p:sldId id="289" r:id="rId5"/>
    <p:sldId id="301" r:id="rId6"/>
    <p:sldId id="305" r:id="rId7"/>
    <p:sldId id="303" r:id="rId8"/>
    <p:sldId id="304" r:id="rId9"/>
    <p:sldId id="291" r:id="rId10"/>
    <p:sldId id="290" r:id="rId11"/>
    <p:sldId id="292" r:id="rId12"/>
    <p:sldId id="293" r:id="rId13"/>
    <p:sldId id="296" r:id="rId14"/>
    <p:sldId id="297" r:id="rId15"/>
    <p:sldId id="299" r:id="rId16"/>
    <p:sldId id="300" r:id="rId17"/>
    <p:sldId id="298" r:id="rId18"/>
    <p:sldId id="29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9" autoAdjust="0"/>
    <p:restoredTop sz="98779" autoAdjust="0"/>
  </p:normalViewPr>
  <p:slideViewPr>
    <p:cSldViewPr snapToGrid="0" snapToObjects="1">
      <p:cViewPr>
        <p:scale>
          <a:sx n="140" d="100"/>
          <a:sy n="140" d="100"/>
        </p:scale>
        <p:origin x="1088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5843B-8403-4144-AAEF-47CA2E0F32E4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49177-3971-FB46-B7CA-D3177DE62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118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9D713F-2276-3640-910B-971329B4C8A2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9BCA3-FC48-7A4B-A54B-780F4897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211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6790"/>
            <a:ext cx="8229600" cy="5073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01115"/>
            <a:ext cx="8229600" cy="94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42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0632"/>
            <a:ext cx="8229600" cy="4879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Fall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CS 891 - Web Archiving Seminar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solidFill>
                  <a:schemeClr val="tx1">
                    <a:tint val="75000"/>
                  </a:schemeClr>
                </a:solidFill>
                <a:latin typeface="Calibri"/>
                <a:cs typeface="Calibri"/>
              </a:defRPr>
            </a:lvl1pPr>
          </a:lstStyle>
          <a:p>
            <a:fld id="{121000DE-B95E-FA4A-8310-8A8B2D54F0D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6433094"/>
            <a:ext cx="9157739" cy="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ayback.archive-it.org/7760/20160818180320/http:/www.actionnews17.com/headlines/sheriff-says-more-than-75-of-livingston-parish-is-total-loss-1673658" TargetMode="External"/><Relationship Id="rId4" Type="http://schemas.openxmlformats.org/officeDocument/2006/relationships/hyperlink" Target="http://wayback.archive-it.org/7760/20160929184449/http:/volunteerlouisiana.gov/" TargetMode="External"/><Relationship Id="rId5" Type="http://schemas.openxmlformats.org/officeDocument/2006/relationships/hyperlink" Target="http://wayback.archive-it.org/7760/20160818180300/http:/www.nytimes.com/2016/08/18/us/louisiana-flooding.html?_r=0" TargetMode="External"/><Relationship Id="rId6" Type="http://schemas.openxmlformats.org/officeDocument/2006/relationships/hyperlink" Target="http://wayback.archive-it.org/7760/20160929184436/https:/flipagram.com/f/mKQNY72zhI" TargetMode="External"/><Relationship Id="rId7" Type="http://schemas.openxmlformats.org/officeDocument/2006/relationships/hyperlink" Target="http://wayback.archive-it.org/7760/20160831174031/https:/storify.com/NOLANews/when-floodwaters-rise/" TargetMode="External"/><Relationship Id="rId8" Type="http://schemas.openxmlformats.org/officeDocument/2006/relationships/hyperlink" Target="http://wayback.archive-it.org/7760/20160929185158/https:/www.facebook.com/Walker.Police/videos/10155108364813368/" TargetMode="External"/><Relationship Id="rId9" Type="http://schemas.openxmlformats.org/officeDocument/2006/relationships/hyperlink" Target="http://wayback.archive-it.org/7760/20160826124539/https:/www.facebook.com/itsreininghorses/posts/10106070923387895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ayback.archive-it.org/7760/20160825224228/http:/www.bbc.com/news/world-us-canada-3712140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rchive-it.org/hc/en-us/sections/202143863-Resources" TargetMode="External"/><Relationship Id="rId4" Type="http://schemas.openxmlformats.org/officeDocument/2006/relationships/hyperlink" Target="https://support.archive-it.org/hc/en-us/articles/208111766-Archive-It-Trial-Basics" TargetMode="External"/><Relationship Id="rId5" Type="http://schemas.openxmlformats.org/officeDocument/2006/relationships/hyperlink" Target="https://support.archive-it.org/hc/en-us/articles/115001081186-Archive-It-Crawling-Technology" TargetMode="External"/><Relationship Id="rId6" Type="http://schemas.openxmlformats.org/officeDocument/2006/relationships/hyperlink" Target="https://support.archive-it.org/hc/en-us/articles/209637043-5-Challenges-of-Web-Archiving" TargetMode="External"/><Relationship Id="rId7" Type="http://schemas.openxmlformats.org/officeDocument/2006/relationships/hyperlink" Target="https://support.archive-it.org/hc/en-us/community/posts/115010479146-Important-Update-" TargetMode="External"/><Relationship Id="rId8" Type="http://schemas.openxmlformats.org/officeDocument/2006/relationships/hyperlink" Target="https://support.archive-it.org/hc/en-us/articles/208333113-Archiving-Faceboo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archive-it.org/hc/en-us/categories/201179946-Archive-It-User-Gui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rchive-it.org/hc/en-us/sections/201864583-Scoping" TargetMode="External"/><Relationship Id="rId4" Type="http://schemas.openxmlformats.org/officeDocument/2006/relationships/hyperlink" Target="https://support.archive-it.org/hc/en-us/sections/201841373-Scoping-crawls-for-specific-types-of-sites" TargetMode="External"/><Relationship Id="rId5" Type="http://schemas.openxmlformats.org/officeDocument/2006/relationships/hyperlink" Target="https://support.archive-it.org/hc/en-us/sections/201841073-Crawling" TargetMode="External"/><Relationship Id="rId6" Type="http://schemas.openxmlformats.org/officeDocument/2006/relationships/hyperlink" Target="https://support.archive-it.org/hc/en-us/sections/201846986-Reviewing" TargetMode="External"/><Relationship Id="rId7" Type="http://schemas.openxmlformats.org/officeDocument/2006/relationships/hyperlink" Target="https://support.archive-it.org/hc/en-us/sections/115000624306-Quality-Assurance-QA-" TargetMode="External"/><Relationship Id="rId8" Type="http://schemas.openxmlformats.org/officeDocument/2006/relationships/hyperlink" Target="https://support.archive-it.org/hc/en-us/sections/201841083-Access" TargetMode="External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upport.archive-it.org/hc/en-us/sections/201841053-Collection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Web Collections with Archive-It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0704" y="3886200"/>
            <a:ext cx="7159752" cy="1752600"/>
          </a:xfrm>
        </p:spPr>
        <p:txBody>
          <a:bodyPr>
            <a:normAutofit/>
          </a:bodyPr>
          <a:lstStyle/>
          <a:p>
            <a:r>
              <a:rPr lang="is-IS" dirty="0" smtClean="0"/>
              <a:t>Michele C. Weigle and Michael L. Nelson</a:t>
            </a:r>
          </a:p>
          <a:p>
            <a:r>
              <a:rPr lang="is-IS" dirty="0" smtClean="0"/>
              <a:t>CS 891 – Web Archiving Seminar</a:t>
            </a:r>
          </a:p>
          <a:p>
            <a:r>
              <a:rPr lang="is-IS" dirty="0" smtClean="0"/>
              <a:t>Fall 2017</a:t>
            </a:r>
          </a:p>
        </p:txBody>
      </p:sp>
      <p:pic>
        <p:nvPicPr>
          <p:cNvPr id="4" name="Picture 7" descr="ODU_sig_fullcol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661" y="83649"/>
            <a:ext cx="2513877" cy="105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56935" y="6502699"/>
            <a:ext cx="1468607" cy="307777"/>
            <a:chOff x="-28016" y="6334780"/>
            <a:chExt cx="1468607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-28016" y="6334780"/>
              <a:ext cx="1468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          @</a:t>
              </a:r>
              <a:r>
                <a:rPr lang="en-US" sz="1400" dirty="0" err="1" smtClean="0"/>
                <a:t>WebSciDL</a:t>
              </a:r>
              <a:endParaRPr lang="en-US" sz="1400" dirty="0" smtClean="0"/>
            </a:p>
          </p:txBody>
        </p:sp>
        <p:pic>
          <p:nvPicPr>
            <p:cNvPr id="14" name="Picture 13" descr="imgres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816" t="13891" r="29046" b="14427"/>
            <a:stretch/>
          </p:blipFill>
          <p:spPr>
            <a:xfrm>
              <a:off x="85712" y="6334780"/>
              <a:ext cx="350302" cy="283324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1613114" y="6502699"/>
            <a:ext cx="31329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phonedude.github.io</a:t>
            </a:r>
            <a:r>
              <a:rPr lang="en-US" sz="1400" dirty="0"/>
              <a:t>/cs891-f17/</a:t>
            </a:r>
          </a:p>
        </p:txBody>
      </p:sp>
    </p:spTree>
    <p:extLst>
      <p:ext uri="{BB962C8B-B14F-4D97-AF65-F5344CB8AC3E}">
        <p14:creationId xmlns:p14="http://schemas.microsoft.com/office/powerpoint/2010/main" val="356148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of the Collection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19456" y="1024128"/>
            <a:ext cx="8586216" cy="5365978"/>
          </a:xfrm>
        </p:spPr>
        <p:txBody>
          <a:bodyPr>
            <a:noAutofit/>
          </a:bodyPr>
          <a:lstStyle/>
          <a:p>
            <a:r>
              <a:rPr lang="en-US" sz="1600" dirty="0"/>
              <a:t>Pretty </a:t>
            </a:r>
            <a:r>
              <a:rPr lang="en-US" sz="1600" dirty="0" smtClean="0"/>
              <a:t>well-preserved - </a:t>
            </a:r>
            <a:r>
              <a:rPr lang="en-US" sz="1600" dirty="0" smtClean="0">
                <a:hlinkClick r:id="rId2"/>
              </a:rPr>
              <a:t>http</a:t>
            </a:r>
            <a:r>
              <a:rPr lang="en-US" sz="1600" dirty="0">
                <a:hlinkClick r:id="rId2"/>
              </a:rPr>
              <a:t>://wayback.archive-it.org/7760/20160825224228/http://www.bbc.com/news/world-us-canada-37121404</a:t>
            </a:r>
            <a:endParaRPr lang="en-US" sz="1600" dirty="0"/>
          </a:p>
          <a:p>
            <a:r>
              <a:rPr lang="en-US" sz="1600" dirty="0" smtClean="0"/>
              <a:t>Lots of damage, </a:t>
            </a:r>
            <a:r>
              <a:rPr lang="en-US" sz="1600" dirty="0"/>
              <a:t>but text still </a:t>
            </a:r>
            <a:r>
              <a:rPr lang="en-US" sz="1600" dirty="0" smtClean="0"/>
              <a:t>available - </a:t>
            </a:r>
            <a:r>
              <a:rPr lang="en-US" sz="1600" dirty="0" smtClean="0">
                <a:hlinkClick r:id="rId3"/>
              </a:rPr>
              <a:t>http</a:t>
            </a:r>
            <a:r>
              <a:rPr lang="en-US" sz="1600" dirty="0">
                <a:hlinkClick r:id="rId3"/>
              </a:rPr>
              <a:t>://wayback.archive-it.org/7760/20160818180320/http://</a:t>
            </a:r>
            <a:r>
              <a:rPr lang="en-US" sz="1600" dirty="0" smtClean="0">
                <a:hlinkClick r:id="rId3"/>
              </a:rPr>
              <a:t>www.actionnews17.com/headlines/sheriff-says-more-than-75-of-livingston-parish-is-total-loss-1673658</a:t>
            </a:r>
            <a:endParaRPr lang="en-US" sz="1600" dirty="0" smtClean="0"/>
          </a:p>
          <a:p>
            <a:r>
              <a:rPr lang="en-US" sz="1600" dirty="0" smtClean="0"/>
              <a:t>Captured </a:t>
            </a:r>
            <a:r>
              <a:rPr lang="en-US" sz="1600" dirty="0"/>
              <a:t>more than just page-only </a:t>
            </a:r>
            <a:r>
              <a:rPr lang="en-US" sz="1600" dirty="0" smtClean="0"/>
              <a:t>- </a:t>
            </a:r>
            <a:r>
              <a:rPr lang="en-US" sz="1600" dirty="0" smtClean="0">
                <a:hlinkClick r:id="rId4"/>
              </a:rPr>
              <a:t>http</a:t>
            </a:r>
            <a:r>
              <a:rPr lang="en-US" sz="1600" dirty="0">
                <a:hlinkClick r:id="rId4"/>
              </a:rPr>
              <a:t>://wayback.archive-it.org/7760/20160929184449/http://volunteerlouisiana.gov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NY </a:t>
            </a:r>
            <a:r>
              <a:rPr lang="en-US" sz="1600" dirty="0"/>
              <a:t>Times, </a:t>
            </a:r>
            <a:r>
              <a:rPr lang="en-US" sz="1600" dirty="0" smtClean="0"/>
              <a:t>list of recommended </a:t>
            </a:r>
            <a:r>
              <a:rPr lang="en-US" sz="1600" dirty="0"/>
              <a:t>articles also preserved </a:t>
            </a:r>
            <a:r>
              <a:rPr lang="en-US" sz="1600" dirty="0" smtClean="0"/>
              <a:t>(provides context) -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://wayback.archive-it.org/7760/20160818180300/http://www.nytimes.com/2016/08/18/us/louisiana-flooding.html?_</a:t>
            </a:r>
            <a:r>
              <a:rPr lang="en-US" sz="1400" dirty="0" smtClean="0">
                <a:hlinkClick r:id="rId5"/>
              </a:rPr>
              <a:t>r=0</a:t>
            </a:r>
            <a:endParaRPr lang="en-US" sz="1400" dirty="0" smtClean="0"/>
          </a:p>
          <a:p>
            <a:r>
              <a:rPr lang="en-US" sz="1600" dirty="0" err="1" smtClean="0"/>
              <a:t>Flipagram</a:t>
            </a:r>
            <a:r>
              <a:rPr lang="en-US" sz="1600" dirty="0" smtClean="0"/>
              <a:t> </a:t>
            </a:r>
            <a:r>
              <a:rPr lang="en-US" sz="1600" dirty="0"/>
              <a:t>(audio, pictures) not </a:t>
            </a:r>
            <a:r>
              <a:rPr lang="en-US" sz="1600" dirty="0" smtClean="0"/>
              <a:t>preserved - </a:t>
            </a:r>
            <a:r>
              <a:rPr lang="en-US" sz="1600" dirty="0" smtClean="0">
                <a:hlinkClick r:id="rId6"/>
              </a:rPr>
              <a:t>http</a:t>
            </a:r>
            <a:r>
              <a:rPr lang="en-US" sz="1600" dirty="0">
                <a:hlinkClick r:id="rId6"/>
              </a:rPr>
              <a:t>://wayback.archive-it.org/7760/20160929184436/https://</a:t>
            </a:r>
            <a:r>
              <a:rPr lang="en-US" sz="1600" dirty="0" smtClean="0">
                <a:hlinkClick r:id="rId6"/>
              </a:rPr>
              <a:t>flipagram.com/f/mKQNY72zhI</a:t>
            </a:r>
            <a:endParaRPr lang="en-US" sz="1600" dirty="0" smtClean="0"/>
          </a:p>
          <a:p>
            <a:r>
              <a:rPr lang="en-US" sz="1600" dirty="0" err="1" smtClean="0"/>
              <a:t>Storify</a:t>
            </a:r>
            <a:r>
              <a:rPr lang="en-US" sz="1600" dirty="0" smtClean="0"/>
              <a:t> </a:t>
            </a:r>
            <a:r>
              <a:rPr lang="en-US" sz="1600" dirty="0"/>
              <a:t>- captured ok, but not all images/tweets </a:t>
            </a:r>
            <a:r>
              <a:rPr lang="en-US" sz="1600" dirty="0" smtClean="0"/>
              <a:t>replayed - </a:t>
            </a:r>
            <a:r>
              <a:rPr lang="en-US" sz="1600" dirty="0" smtClean="0">
                <a:hlinkClick r:id="rId7"/>
              </a:rPr>
              <a:t>http</a:t>
            </a:r>
            <a:r>
              <a:rPr lang="en-US" sz="1600" dirty="0">
                <a:hlinkClick r:id="rId7"/>
              </a:rPr>
              <a:t>://wayback.archive-it.org/7760/20160831174031/https://storify.com/NOLANews/when-floodwaters-rise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 smtClean="0"/>
          </a:p>
          <a:p>
            <a:r>
              <a:rPr lang="en-US" sz="1600" dirty="0" smtClean="0"/>
              <a:t>Facebook</a:t>
            </a:r>
            <a:r>
              <a:rPr lang="en-US" sz="1600" dirty="0"/>
              <a:t>, but no </a:t>
            </a:r>
            <a:r>
              <a:rPr lang="en-US" sz="1600" dirty="0" smtClean="0"/>
              <a:t>video - </a:t>
            </a:r>
            <a:r>
              <a:rPr lang="en-US" sz="1400" dirty="0" smtClean="0">
                <a:hlinkClick r:id="rId8"/>
              </a:rPr>
              <a:t>http</a:t>
            </a:r>
            <a:r>
              <a:rPr lang="en-US" sz="1400" dirty="0">
                <a:hlinkClick r:id="rId8"/>
              </a:rPr>
              <a:t>://wayback.archive-it.org/7760/20160929185158/https://www.facebook.com/Walker.Police/videos/10155108364813368</a:t>
            </a:r>
            <a:r>
              <a:rPr lang="en-US" sz="1400" dirty="0" smtClean="0">
                <a:hlinkClick r:id="rId8"/>
              </a:rPr>
              <a:t>/#</a:t>
            </a:r>
            <a:endParaRPr lang="en-US" sz="1400" dirty="0" smtClean="0"/>
          </a:p>
          <a:p>
            <a:r>
              <a:rPr lang="en-US" sz="1600" dirty="0" smtClean="0"/>
              <a:t>Facebook – text-only post of first-hand </a:t>
            </a:r>
            <a:r>
              <a:rPr lang="en-US" sz="1600" dirty="0"/>
              <a:t>account of what was going on during the </a:t>
            </a:r>
            <a:r>
              <a:rPr lang="en-US" sz="1600" dirty="0" smtClean="0"/>
              <a:t>flood - </a:t>
            </a:r>
            <a:r>
              <a:rPr lang="en-US" sz="1400" dirty="0" smtClean="0">
                <a:hlinkClick r:id="rId9"/>
              </a:rPr>
              <a:t>http://wayback.archive-it.org/7760/20160826124539/https://www.facebook.com/itsreininghorses/posts/10106070923387895/</a:t>
            </a:r>
            <a:endParaRPr lang="en-US" sz="14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05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Collecting Experience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392" y="1005840"/>
            <a:ext cx="6294208" cy="5193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57200" y="5830300"/>
            <a:ext cx="748275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ws-dl.blogspot.com</a:t>
            </a:r>
            <a:r>
              <a:rPr lang="en-US" dirty="0"/>
              <a:t>/2016/12/2016-12-20-archiving-pages-with.html</a:t>
            </a:r>
          </a:p>
        </p:txBody>
      </p:sp>
    </p:spTree>
    <p:extLst>
      <p:ext uri="{BB962C8B-B14F-4D97-AF65-F5344CB8AC3E}">
        <p14:creationId xmlns:p14="http://schemas.microsoft.com/office/powerpoint/2010/main" val="115118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– </a:t>
            </a:r>
            <a:r>
              <a:rPr lang="en-US" dirty="0" err="1" smtClean="0"/>
              <a:t>partner.archive-it.org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088" y="1042416"/>
            <a:ext cx="6607548" cy="52212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391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Seed List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72" y="935059"/>
            <a:ext cx="6770348" cy="5426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199376" y="3085183"/>
            <a:ext cx="187461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Group</a:t>
            </a:r>
          </a:p>
          <a:p>
            <a:r>
              <a:rPr lang="en-US" sz="2000" dirty="0" smtClean="0"/>
              <a:t>Status</a:t>
            </a:r>
          </a:p>
          <a:p>
            <a:r>
              <a:rPr lang="en-US" sz="2000" dirty="0" smtClean="0"/>
              <a:t>Frequency</a:t>
            </a:r>
          </a:p>
          <a:p>
            <a:r>
              <a:rPr lang="en-US" sz="2000" dirty="0" smtClean="0"/>
              <a:t>Type</a:t>
            </a:r>
          </a:p>
          <a:p>
            <a:r>
              <a:rPr lang="en-US" sz="2000" dirty="0" smtClean="0"/>
              <a:t>Access</a:t>
            </a:r>
          </a:p>
          <a:p>
            <a:r>
              <a:rPr lang="en-US" sz="2000" dirty="0" smtClean="0"/>
              <a:t>Last Crawl</a:t>
            </a:r>
          </a:p>
          <a:p>
            <a:r>
              <a:rPr lang="en-US" sz="2000" dirty="0" smtClean="0"/>
              <a:t>Captures</a:t>
            </a:r>
          </a:p>
          <a:p>
            <a:r>
              <a:rPr lang="en-US" sz="2000" dirty="0" smtClean="0"/>
              <a:t>Link to </a:t>
            </a:r>
            <a:r>
              <a:rPr lang="en-US" sz="2000" dirty="0" err="1" smtClean="0"/>
              <a:t>Wayback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48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986" y="1149685"/>
            <a:ext cx="3952299" cy="5073650"/>
          </a:xfrm>
          <a:ln>
            <a:solidFill>
              <a:schemeClr val="tx1"/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4717" y="1677978"/>
            <a:ext cx="4846610" cy="16138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25112" y="1403350"/>
            <a:ext cx="129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Seed Types: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02903" y="5304142"/>
            <a:ext cx="570585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</a:t>
            </a:r>
            <a:r>
              <a:rPr lang="en-US" sz="1200" dirty="0" err="1"/>
              <a:t>support.archive-it.org</a:t>
            </a:r>
            <a:r>
              <a:rPr lang="en-US" sz="1200" dirty="0"/>
              <a:t>/</a:t>
            </a:r>
            <a:r>
              <a:rPr lang="en-US" sz="1200" dirty="0" err="1"/>
              <a:t>hc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-us/articles/208332843-Assign-and-edit-a-seed-type-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69140" y="3587501"/>
            <a:ext cx="4368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Default scope (Standard):</a:t>
            </a:r>
          </a:p>
          <a:p>
            <a:r>
              <a:rPr lang="en-US" dirty="0" smtClean="0"/>
              <a:t>Embedded content captured</a:t>
            </a:r>
          </a:p>
          <a:p>
            <a:r>
              <a:rPr lang="en-US" dirty="0" smtClean="0"/>
              <a:t>Linked content to internal pages captured</a:t>
            </a:r>
          </a:p>
          <a:p>
            <a:r>
              <a:rPr lang="en-US" dirty="0" smtClean="0"/>
              <a:t>Linked content to external sites </a:t>
            </a:r>
            <a:r>
              <a:rPr lang="en-US" i="1" dirty="0" smtClean="0"/>
              <a:t>not captured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1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804" y="164592"/>
            <a:ext cx="7298391" cy="60990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51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8027"/>
            <a:ext cx="8452171" cy="60821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75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Center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672" y="1073405"/>
            <a:ext cx="7882128" cy="4905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172766" y="4847286"/>
            <a:ext cx="386150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support.archive-it.org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</a:t>
            </a:r>
          </a:p>
        </p:txBody>
      </p:sp>
    </p:spTree>
    <p:extLst>
      <p:ext uri="{BB962C8B-B14F-4D97-AF65-F5344CB8AC3E}">
        <p14:creationId xmlns:p14="http://schemas.microsoft.com/office/powerpoint/2010/main" val="441374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Good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User Guide -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support.archive-it.org/hc/en-us/categories/201179946-Archive-It-User-Guide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Resources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support.archive-it.org/hc/en-us/sections/202143863-Resources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Archive-It Basics -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support.archive-it.org/hc/en-us/articles/208111766-Archive-It-Trial-Basics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Archive-It </a:t>
            </a:r>
            <a:r>
              <a:rPr lang="en-US" dirty="0"/>
              <a:t>Crawling </a:t>
            </a:r>
            <a:r>
              <a:rPr lang="en-US" dirty="0" smtClean="0"/>
              <a:t>Technology -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support.archive-it.org/hc/en-us/articles/115001081186-Archive-It-Crawling-Technology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5 </a:t>
            </a:r>
            <a:r>
              <a:rPr lang="en-US" dirty="0"/>
              <a:t>Challenges of Web </a:t>
            </a:r>
            <a:r>
              <a:rPr lang="en-US" dirty="0" smtClean="0"/>
              <a:t>Archiving - </a:t>
            </a: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support.archive-it.org/hc/en-us/articles/209637043-5-Challenges-of-Web-Archiving</a:t>
            </a:r>
            <a:endParaRPr lang="en-US" dirty="0" smtClean="0"/>
          </a:p>
          <a:p>
            <a:pPr lvl="3"/>
            <a:endParaRPr lang="en-US" dirty="0" smtClean="0"/>
          </a:p>
          <a:p>
            <a:r>
              <a:rPr lang="en-US" dirty="0" smtClean="0"/>
              <a:t>Archiving Facebook</a:t>
            </a:r>
          </a:p>
          <a:p>
            <a:pPr lvl="1"/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support.archive-it.org/hc/en-us/community/posts/115010479146-Important-Update-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https</a:t>
            </a:r>
            <a:r>
              <a:rPr lang="en-US" dirty="0">
                <a:hlinkClick r:id="rId8"/>
              </a:rPr>
              <a:t>://</a:t>
            </a:r>
            <a:r>
              <a:rPr lang="en-US" dirty="0" smtClean="0">
                <a:hlinkClick r:id="rId8"/>
              </a:rPr>
              <a:t>support.archive-it.org/hc/en-us/articles/208333113-Archiving-Facebook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Archive-It – archive-</a:t>
            </a:r>
            <a:r>
              <a:rPr lang="en-US" dirty="0" err="1" smtClean="0"/>
              <a:t>it.org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2024" y="1069848"/>
            <a:ext cx="7196328" cy="527397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470648" y="1138082"/>
            <a:ext cx="1673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Subscription service </a:t>
            </a:r>
            <a:r>
              <a:rPr lang="en-US" sz="2000" smtClean="0"/>
              <a:t>of the Internet </a:t>
            </a:r>
            <a:r>
              <a:rPr lang="en-US" sz="2000" dirty="0" smtClean="0"/>
              <a:t>Archive</a:t>
            </a:r>
          </a:p>
        </p:txBody>
      </p:sp>
      <p:sp>
        <p:nvSpPr>
          <p:cNvPr id="8" name="Rectangle 7"/>
          <p:cNvSpPr/>
          <p:nvPr/>
        </p:nvSpPr>
        <p:spPr>
          <a:xfrm>
            <a:off x="4846320" y="4708368"/>
            <a:ext cx="417880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/>
              <a:t>Partners include</a:t>
            </a:r>
          </a:p>
          <a:p>
            <a:r>
              <a:rPr lang="en-US" sz="1600" dirty="0" smtClean="0"/>
              <a:t>College </a:t>
            </a:r>
            <a:r>
              <a:rPr lang="en-US" sz="1600" dirty="0"/>
              <a:t>and University Libraries</a:t>
            </a:r>
          </a:p>
          <a:p>
            <a:r>
              <a:rPr lang="en-US" sz="1600" dirty="0"/>
              <a:t>State Archives, Libraries, and Historical Societies</a:t>
            </a:r>
          </a:p>
          <a:p>
            <a:r>
              <a:rPr lang="en-US" sz="1600" dirty="0"/>
              <a:t>Federal Institutions and NGOs</a:t>
            </a:r>
          </a:p>
          <a:p>
            <a:r>
              <a:rPr lang="en-US" sz="1600" dirty="0"/>
              <a:t>Museums and Art Libraries</a:t>
            </a:r>
          </a:p>
          <a:p>
            <a:r>
              <a:rPr lang="en-US" sz="1600" dirty="0"/>
              <a:t>Public Libraries, Cities and Counties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0648" y="2759282"/>
            <a:ext cx="1600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400 partners</a:t>
            </a:r>
          </a:p>
          <a:p>
            <a:r>
              <a:rPr lang="en-US" sz="2000" dirty="0"/>
              <a:t>48 US states</a:t>
            </a:r>
          </a:p>
          <a:p>
            <a:r>
              <a:rPr lang="en-US" sz="2000" dirty="0"/>
              <a:t>16 countries</a:t>
            </a:r>
          </a:p>
        </p:txBody>
      </p:sp>
    </p:spTree>
    <p:extLst>
      <p:ext uri="{BB962C8B-B14F-4D97-AF65-F5344CB8AC3E}">
        <p14:creationId xmlns:p14="http://schemas.microsoft.com/office/powerpoint/2010/main" val="233759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4014216" y="1468065"/>
            <a:ext cx="4910328" cy="4690555"/>
          </a:xfrm>
        </p:spPr>
        <p:txBody>
          <a:bodyPr>
            <a:noAutofit/>
          </a:bodyPr>
          <a:lstStyle/>
          <a:p>
            <a:r>
              <a:rPr lang="en-US" sz="1600" b="1" dirty="0">
                <a:hlinkClick r:id="rId2"/>
              </a:rPr>
              <a:t>Collections</a:t>
            </a:r>
            <a:r>
              <a:rPr lang="en-US" sz="1600" dirty="0"/>
              <a:t> are a group of URLs curated around a common theme, topic, or domain.</a:t>
            </a:r>
          </a:p>
          <a:p>
            <a:r>
              <a:rPr lang="en-US" sz="1600" dirty="0"/>
              <a:t>Scope determines what the crawler will capture and what it won’t.  </a:t>
            </a:r>
            <a:r>
              <a:rPr lang="en-US" sz="1600" b="1" dirty="0">
                <a:hlinkClick r:id="rId3"/>
              </a:rPr>
              <a:t>Scoping</a:t>
            </a:r>
            <a:r>
              <a:rPr lang="en-US" sz="1600" dirty="0"/>
              <a:t> is the process of, and use of tools, to tell the crawler how to adjust the scope. This includes general scoping, as well as scoping for </a:t>
            </a:r>
            <a:r>
              <a:rPr lang="en-US" sz="1600" dirty="0">
                <a:hlinkClick r:id="rId4"/>
              </a:rPr>
              <a:t>specific web platforms</a:t>
            </a:r>
            <a:r>
              <a:rPr lang="en-US" sz="1600" dirty="0"/>
              <a:t>.  </a:t>
            </a:r>
          </a:p>
          <a:p>
            <a:r>
              <a:rPr lang="en-US" sz="1600" b="1" dirty="0">
                <a:hlinkClick r:id="rId5"/>
              </a:rPr>
              <a:t>Crawling</a:t>
            </a:r>
            <a:r>
              <a:rPr lang="en-US" sz="1600" dirty="0"/>
              <a:t> is the use of software, called crawlers, to visit websites and index the information included therein.</a:t>
            </a:r>
          </a:p>
          <a:p>
            <a:r>
              <a:rPr lang="en-US" sz="1600" b="1" dirty="0">
                <a:hlinkClick r:id="rId6"/>
              </a:rPr>
              <a:t>Reviewing</a:t>
            </a:r>
            <a:r>
              <a:rPr lang="en-US" sz="1600" dirty="0"/>
              <a:t> is the activity of evaluating completed captures.  </a:t>
            </a:r>
          </a:p>
          <a:p>
            <a:r>
              <a:rPr lang="en-US" sz="1600" b="1" dirty="0">
                <a:hlinkClick r:id="rId7"/>
              </a:rPr>
              <a:t>Quality Assurance</a:t>
            </a:r>
            <a:r>
              <a:rPr lang="en-US" sz="1600" dirty="0"/>
              <a:t> includes the use of tools and articles related to improving the quality of captures.</a:t>
            </a:r>
          </a:p>
          <a:p>
            <a:r>
              <a:rPr lang="en-US" sz="1600" b="1" dirty="0">
                <a:hlinkClick r:id="rId8"/>
              </a:rPr>
              <a:t>Access </a:t>
            </a:r>
            <a:r>
              <a:rPr lang="en-US" sz="1600" dirty="0"/>
              <a:t>is the step of sharing content, by either making is publicly available, or sharing the private collection link, if applicable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Basics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" y="1665477"/>
            <a:ext cx="3557016" cy="36454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392" y="6004731"/>
            <a:ext cx="6464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support.archive-it.org</a:t>
            </a:r>
            <a:r>
              <a:rPr lang="en-US" sz="1400" dirty="0"/>
              <a:t>/</a:t>
            </a:r>
            <a:r>
              <a:rPr lang="en-US" sz="1400" dirty="0" err="1"/>
              <a:t>hc</a:t>
            </a:r>
            <a:r>
              <a:rPr lang="en-US" sz="1400" dirty="0"/>
              <a:t>/</a:t>
            </a:r>
            <a:r>
              <a:rPr lang="en-US" sz="1400" dirty="0" err="1"/>
              <a:t>en</a:t>
            </a:r>
            <a:r>
              <a:rPr lang="en-US" sz="1400" dirty="0"/>
              <a:t>-us/articles/115002187023-Archive-It-workflow</a:t>
            </a:r>
          </a:p>
        </p:txBody>
      </p:sp>
    </p:spTree>
    <p:extLst>
      <p:ext uri="{BB962C8B-B14F-4D97-AF65-F5344CB8AC3E}">
        <p14:creationId xmlns:p14="http://schemas.microsoft.com/office/powerpoint/2010/main" val="148685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46252" y="64008"/>
            <a:ext cx="7204166" cy="629107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226203" y="1129312"/>
            <a:ext cx="3798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https://archive-</a:t>
            </a:r>
            <a:r>
              <a:rPr lang="en-US" dirty="0" err="1"/>
              <a:t>it.org</a:t>
            </a:r>
            <a:r>
              <a:rPr lang="en-US" dirty="0"/>
              <a:t>/collections/7760</a:t>
            </a:r>
          </a:p>
        </p:txBody>
      </p:sp>
    </p:spTree>
    <p:extLst>
      <p:ext uri="{BB962C8B-B14F-4D97-AF65-F5344CB8AC3E}">
        <p14:creationId xmlns:p14="http://schemas.microsoft.com/office/powerpoint/2010/main" val="1758073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Did I Want To Create a Collection?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548" y="1844629"/>
            <a:ext cx="4312920" cy="34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Baton Rouge Advocate / Aug 14, 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1"/>
          <a:stretch/>
        </p:blipFill>
        <p:spPr>
          <a:xfrm>
            <a:off x="1399032" y="978408"/>
            <a:ext cx="6050345" cy="5312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55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Reuters.com</a:t>
            </a:r>
            <a:r>
              <a:rPr lang="en-US" dirty="0" smtClean="0"/>
              <a:t> / Aug 14, 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1481" y="1051559"/>
            <a:ext cx="6760103" cy="5229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52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York Times / Aug 14, 2016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128" y="1032049"/>
            <a:ext cx="7199376" cy="50526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260" y="3832022"/>
            <a:ext cx="2295144" cy="25380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92608" y="3308802"/>
            <a:ext cx="140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Much farther down the page</a:t>
            </a:r>
            <a:r>
              <a:rPr lang="is-IS" sz="1400" dirty="0" smtClean="0"/>
              <a:t>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4961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Capture Listing (old-style </a:t>
            </a:r>
            <a:r>
              <a:rPr lang="en-US" dirty="0" err="1" smtClean="0"/>
              <a:t>Wayback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Fall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CS 891 - Web Archiving Seminar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000DE-B95E-FA4A-8310-8A8B2D54F0D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1085677"/>
            <a:ext cx="8805672" cy="51059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891136"/>
      </p:ext>
    </p:extLst>
  </p:cSld>
  <p:clrMapOvr>
    <a:masterClrMapping/>
  </p:clrMapOvr>
</p:sld>
</file>

<file path=ppt/theme/theme1.xml><?xml version="1.0" encoding="utf-8"?>
<a:theme xmlns:a="http://schemas.openxmlformats.org/drawingml/2006/main" name="odu-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odu-blue.thmx</Template>
  <TotalTime>2108</TotalTime>
  <Words>504</Words>
  <Application>Microsoft Macintosh PowerPoint</Application>
  <PresentationFormat>On-screen Show (4:3)</PresentationFormat>
  <Paragraphs>127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Arial</vt:lpstr>
      <vt:lpstr>odu-blue</vt:lpstr>
      <vt:lpstr>Creating Web Collections with Archive-It</vt:lpstr>
      <vt:lpstr>Archive-It – archive-it.org</vt:lpstr>
      <vt:lpstr>Collection Basics</vt:lpstr>
      <vt:lpstr>PowerPoint Presentation</vt:lpstr>
      <vt:lpstr>Why Did I Want To Create a Collection?</vt:lpstr>
      <vt:lpstr>Baton Rouge Advocate / Aug 14, 2016</vt:lpstr>
      <vt:lpstr>Reuters.com / Aug 14, 2016</vt:lpstr>
      <vt:lpstr>New York Times / Aug 14, 2016</vt:lpstr>
      <vt:lpstr>Capture Listing (old-style Wayback)</vt:lpstr>
      <vt:lpstr>Walkthrough of the Collection</vt:lpstr>
      <vt:lpstr>My Collecting Experience</vt:lpstr>
      <vt:lpstr>Backend – partner.archive-it.org</vt:lpstr>
      <vt:lpstr>Seed List</vt:lpstr>
      <vt:lpstr>Add a Seed</vt:lpstr>
      <vt:lpstr>PowerPoint Presentation</vt:lpstr>
      <vt:lpstr>PowerPoint Presentation</vt:lpstr>
      <vt:lpstr>Help Center</vt:lpstr>
      <vt:lpstr>Lots of Good Resources</vt:lpstr>
    </vt:vector>
  </TitlesOfParts>
  <Company>Old Dominion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Life as an Academic</dc:title>
  <dc:creator>Michele Weigle</dc:creator>
  <cp:lastModifiedBy>Michele Weigle</cp:lastModifiedBy>
  <cp:revision>296</cp:revision>
  <cp:lastPrinted>2017-09-07T15:18:11Z</cp:lastPrinted>
  <dcterms:created xsi:type="dcterms:W3CDTF">2014-12-03T18:42:40Z</dcterms:created>
  <dcterms:modified xsi:type="dcterms:W3CDTF">2017-10-04T13:08:56Z</dcterms:modified>
</cp:coreProperties>
</file>